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1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Nunito Semi Bold"/>
      <p:regular r:id="rId17"/>
    </p:embeddedFont>
    <p:embeddedFont>
      <p:font typeface="Nunito Semi Bold"/>
      <p:regular r:id="rId18"/>
    </p:embeddedFont>
    <p:embeddedFont>
      <p:font typeface="Nunito Semi Bold"/>
      <p:regular r:id="rId19"/>
    </p:embeddedFont>
    <p:embeddedFont>
      <p:font typeface="Nunito Semi Bold"/>
      <p:regular r:id="rId20"/>
    </p:embeddedFont>
    <p:embeddedFont>
      <p:font typeface="PT Sans"/>
      <p:regular r:id="rId21"/>
    </p:embeddedFont>
    <p:embeddedFont>
      <p:font typeface="PT Sans"/>
      <p:regular r:id="rId22"/>
    </p:embeddedFont>
    <p:embeddedFont>
      <p:font typeface="PT Sans"/>
      <p:regular r:id="rId23"/>
    </p:embeddedFont>
    <p:embeddedFont>
      <p:font typeface="PT Sans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font" Target="fonts/font2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1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Relationship Id="rId22" Type="http://schemas.openxmlformats.org/officeDocument/2006/relationships/font" Target="fonts/font6.fntdata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787128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Hábitos de Autonomía y Principios Básicos en el Desarrollo Infantil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258151"/>
            <a:ext cx="746855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Bienvenidos a esta presentación sobre el desarrollo de la autonomía en niños de 3 a 6 años y los principios básicos que guían su crecimiento. Exploraremos cómo fomentar la independencia y responsabilidad en los niños, así como las técnicas efectivas para la modificación de conductas.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7724" y="6059448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Equipo de Orientación Educativa y Psicopedagógica Segovia 1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7949" y="617934"/>
            <a:ext cx="766810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Hábitos de Autonomía: De 3 a 4 Años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37949" y="2411492"/>
            <a:ext cx="368975" cy="368975"/>
          </a:xfrm>
          <a:prstGeom prst="roundRect">
            <a:avLst>
              <a:gd name="adj" fmla="val 8572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17784" y="2411492"/>
            <a:ext cx="24806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Higiene Personal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317784" y="2848094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lava y seca la cara y manos solo.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317784" y="3649147"/>
            <a:ext cx="314884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Va al baño con un poco de apoyo.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317784" y="4112895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lava los dientes con poca ayuda.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4677489" y="2411492"/>
            <a:ext cx="368975" cy="368975"/>
          </a:xfrm>
          <a:prstGeom prst="roundRect">
            <a:avLst>
              <a:gd name="adj" fmla="val 85722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257324" y="2411492"/>
            <a:ext cx="24806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Alimentación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5257324" y="2848094"/>
            <a:ext cx="314884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Come solo toda la comida.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5257324" y="3311843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Come con un tenedor adecuadamente.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5257324" y="4112895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No usa el biberón bajo ningún concepto.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737949" y="5235535"/>
            <a:ext cx="368975" cy="368975"/>
          </a:xfrm>
          <a:prstGeom prst="roundRect">
            <a:avLst>
              <a:gd name="adj" fmla="val 85722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317784" y="5235535"/>
            <a:ext cx="24806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Vestimenta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1317784" y="5672138"/>
            <a:ext cx="314884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desviste solo.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1317784" y="6135886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Sabe abrochar botones y hébilla fáciles.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1317784" y="6936938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Sube y baja los cierres de la ropa con poca dificultad.</a:t>
            </a:r>
            <a:endParaRPr lang="en-US" sz="1650" dirty="0"/>
          </a:p>
        </p:txBody>
      </p:sp>
      <p:sp>
        <p:nvSpPr>
          <p:cNvPr id="19" name="Shape 16"/>
          <p:cNvSpPr/>
          <p:nvPr/>
        </p:nvSpPr>
        <p:spPr>
          <a:xfrm>
            <a:off x="4677489" y="5235535"/>
            <a:ext cx="368975" cy="368975"/>
          </a:xfrm>
          <a:prstGeom prst="roundRect">
            <a:avLst>
              <a:gd name="adj" fmla="val 8572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257324" y="5235535"/>
            <a:ext cx="24806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Organización</a:t>
            </a:r>
            <a:endParaRPr lang="en-US" sz="1950" dirty="0"/>
          </a:p>
        </p:txBody>
      </p:sp>
      <p:sp>
        <p:nvSpPr>
          <p:cNvPr id="21" name="Text 18"/>
          <p:cNvSpPr/>
          <p:nvPr/>
        </p:nvSpPr>
        <p:spPr>
          <a:xfrm>
            <a:off x="5257324" y="5672138"/>
            <a:ext cx="314884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Ayuda a ordenar sus juguetes.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5257324" y="6135886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Puede ordenar las prendas que usa.</a:t>
            </a:r>
            <a:endParaRPr lang="en-US" sz="1650" dirty="0"/>
          </a:p>
        </p:txBody>
      </p:sp>
      <p:sp>
        <p:nvSpPr>
          <p:cNvPr id="23" name="Text 20"/>
          <p:cNvSpPr/>
          <p:nvPr/>
        </p:nvSpPr>
        <p:spPr>
          <a:xfrm>
            <a:off x="5257324" y="6936938"/>
            <a:ext cx="3148846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Puede comenzar a ayudar a ordenar la compra.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98195"/>
            <a:ext cx="966561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Hábitos de Autonomía: De 4 a 5 Años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10050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Alimentación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2691765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Come solo y, habitualmente, no es preciso ayudarlo. Mastica correctamente.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056221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No hace tonterías para comer lo que no le gusta.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037653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Utiliza la cuchara y el tenedor para comer.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5357813" y="210050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Higiene y Vestimenta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357813" y="2691765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baña solo con apoyo y vigilancia.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5357813" y="3290173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Va al wc solo.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5357813" y="3888581"/>
            <a:ext cx="39285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Sabe sonarse la nariz.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5357813" y="4486989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Si se le desabrocha se desnuda correctamente.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5357813" y="5468422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viste, aunque necesita ayuda en algunos aspectos concretos.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5357813" y="6449854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abrocha las hebillas, botones fáciles y las cremalleras.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9877901" y="210050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Responsabilidades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877901" y="2691765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Puede ser responsable de poner la mesa con objetos simples.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9877901" y="3673197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Debe dejar los objetos que usa en su sitio.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9877901" y="4654629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Puede ser el responsable del cuidado de alguna cosa: flores, animales... (hace falta control).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379" y="590431"/>
            <a:ext cx="7645241" cy="1259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Hábitos de Autonomía: De 5 a 6 Años</a:t>
            </a:r>
            <a:endParaRPr lang="en-US" sz="39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79" y="2171224"/>
            <a:ext cx="535305" cy="53530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9379" y="2920603"/>
            <a:ext cx="2519124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Higiene Dental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749379" y="3363992"/>
            <a:ext cx="3662005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lava los dientes sin recordárselo.</a:t>
            </a:r>
            <a:endParaRPr lang="en-US" sz="16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496" y="2171224"/>
            <a:ext cx="535305" cy="53530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32496" y="2920603"/>
            <a:ext cx="2519124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Baño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4732496" y="3363992"/>
            <a:ext cx="3662124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baña solo (excepto la cabeza).</a:t>
            </a:r>
            <a:endParaRPr lang="en-US" sz="16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79" y="4348758"/>
            <a:ext cx="535305" cy="53530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9379" y="5098137"/>
            <a:ext cx="2519124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Vestimenta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749379" y="5541526"/>
            <a:ext cx="3662005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desviste solo.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749379" y="6012418"/>
            <a:ext cx="3662005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viste solo.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749379" y="6483310"/>
            <a:ext cx="3662005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abrocha y desabrocha todo tipo de botones.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749379" y="7296626"/>
            <a:ext cx="3662005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 inicia en hacer lazadas.</a:t>
            </a:r>
            <a:endParaRPr lang="en-US" sz="16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496" y="4348758"/>
            <a:ext cx="535305" cy="53530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732496" y="5098137"/>
            <a:ext cx="2519124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Organización</a:t>
            </a:r>
            <a:endParaRPr lang="en-US" sz="1950" dirty="0"/>
          </a:p>
        </p:txBody>
      </p:sp>
      <p:sp>
        <p:nvSpPr>
          <p:cNvPr id="18" name="Text 11"/>
          <p:cNvSpPr/>
          <p:nvPr/>
        </p:nvSpPr>
        <p:spPr>
          <a:xfrm>
            <a:off x="4732496" y="5541526"/>
            <a:ext cx="3662124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Lleva la ropa sucia al cesto.</a:t>
            </a:r>
            <a:endParaRPr lang="en-US" sz="1650" dirty="0"/>
          </a:p>
        </p:txBody>
      </p:sp>
      <p:sp>
        <p:nvSpPr>
          <p:cNvPr id="19" name="Text 12"/>
          <p:cNvSpPr/>
          <p:nvPr/>
        </p:nvSpPr>
        <p:spPr>
          <a:xfrm>
            <a:off x="4732496" y="6012418"/>
            <a:ext cx="3662124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Sabe ordenar la ropa limpia.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72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2348" y="3016925"/>
            <a:ext cx="8547854" cy="581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550"/>
              </a:lnSpc>
              <a:buNone/>
            </a:pPr>
            <a:r>
              <a:rPr lang="en-US" sz="3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Principios Básicos del Desarrollo Infantil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92348" y="3895487"/>
            <a:ext cx="6524030" cy="1800582"/>
          </a:xfrm>
          <a:prstGeom prst="roundRect">
            <a:avLst>
              <a:gd name="adj" fmla="val 1648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2971" y="4116110"/>
            <a:ext cx="232755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Individualidad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2971" y="4525685"/>
            <a:ext cx="6082784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Cada niño/a es diferente desde el momento que nace.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414141" y="3895487"/>
            <a:ext cx="6524030" cy="1800582"/>
          </a:xfrm>
          <a:prstGeom prst="roundRect">
            <a:avLst>
              <a:gd name="adj" fmla="val 16482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34764" y="4116110"/>
            <a:ext cx="2762726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Aprendizaje de Conductas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634764" y="4525685"/>
            <a:ext cx="608278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Jugar, pensar, tener miedos y la mayoría de lo que un niño hace, piensa y siente son conductas aprendidas. Los problemas de conducta también son aprendidos.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92348" y="5893832"/>
            <a:ext cx="6524030" cy="1800582"/>
          </a:xfrm>
          <a:prstGeom prst="roundRect">
            <a:avLst>
              <a:gd name="adj" fmla="val 16482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2971" y="6114455"/>
            <a:ext cx="2784872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Importancia de los Límites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12971" y="6524030"/>
            <a:ext cx="608278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Los LÍMITES son necesarios desde el principio: proporcionan SEGURIDAD y ayudan a que la convivencia funcione. "Decir NO" también ayuda a crecer.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414141" y="5893832"/>
            <a:ext cx="6524030" cy="1800582"/>
          </a:xfrm>
          <a:prstGeom prst="roundRect">
            <a:avLst>
              <a:gd name="adj" fmla="val 1648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34764" y="6114455"/>
            <a:ext cx="263616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Autonomía y Autoestima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634764" y="6524030"/>
            <a:ext cx="6082784" cy="633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Los hábitos de AUTONOMÍA inciden en la RESPONSABILIDAD y la AUTOESTIMA.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2703" y="529233"/>
            <a:ext cx="5369957" cy="565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Aprendizaje de Conductas</a:t>
            </a:r>
            <a:endParaRPr lang="en-US" sz="35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03" y="1382792"/>
            <a:ext cx="961073" cy="153769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922026" y="1574959"/>
            <a:ext cx="2261354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Imitación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1922026" y="1972747"/>
            <a:ext cx="6549271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Algunas conductas se aprenden por IMITACIÓN: nosotros somos modelos para ellos.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03" y="2920484"/>
            <a:ext cx="961073" cy="153769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922026" y="3112651"/>
            <a:ext cx="3168015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Antecedentes y Consecuencias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1922026" y="3510439"/>
            <a:ext cx="6549271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Otras conductas se aprenden dependiendo de "lo que ocurre antes" (antecedentes) y "lo que ocurre después" (consecuencias).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703" y="4458176"/>
            <a:ext cx="961073" cy="153769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22026" y="4650343"/>
            <a:ext cx="2261354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Descripción Clara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1922026" y="5048131"/>
            <a:ext cx="6549271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Para explicar y cambiar adecuadamente una conducta hay que describirla claramente (¿qué?, ¿cuándo?, ¿cómo?, ¿dónde?, ¿cuánto?).</a:t>
            </a:r>
            <a:endParaRPr lang="en-US" sz="15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03" y="5995868"/>
            <a:ext cx="961073" cy="17043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922026" y="6188035"/>
            <a:ext cx="2261354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Refuerzo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1922026" y="6585823"/>
            <a:ext cx="6549271" cy="922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Toda conducta que obtiene un refuerzo o recompensa tiende a repetirse. A veces, sin darnos cuenta reforzamos conductas inadecuadas prestando atención y dedicación.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6461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Uso de Refuerzos o Recompensas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667857" y="2531626"/>
            <a:ext cx="30480" cy="4933236"/>
          </a:xfrm>
          <a:prstGeom prst="roundRect">
            <a:avLst>
              <a:gd name="adj" fmla="val 1178055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921877" y="3054787"/>
            <a:ext cx="837724" cy="30480"/>
          </a:xfrm>
          <a:prstGeom prst="roundRect">
            <a:avLst>
              <a:gd name="adj" fmla="val 1178055"/>
            </a:avLst>
          </a:prstGeom>
          <a:solidFill>
            <a:srgbClr val="2D4DF2"/>
          </a:solidFill>
          <a:ln/>
        </p:spPr>
      </p:sp>
      <p:sp>
        <p:nvSpPr>
          <p:cNvPr id="6" name="Shape 3"/>
          <p:cNvSpPr/>
          <p:nvPr/>
        </p:nvSpPr>
        <p:spPr>
          <a:xfrm>
            <a:off x="6413837" y="2800826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1715" y="2901077"/>
            <a:ext cx="20276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999690" y="277094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Inmediatez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999690" y="3266480"/>
            <a:ext cx="57929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Reforzar inmediatamente después de la conducta a modificar.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921877" y="5034320"/>
            <a:ext cx="837724" cy="30480"/>
          </a:xfrm>
          <a:prstGeom prst="roundRect">
            <a:avLst>
              <a:gd name="adj" fmla="val 1178055"/>
            </a:avLst>
          </a:prstGeom>
          <a:solidFill>
            <a:srgbClr val="018CE1"/>
          </a:solidFill>
          <a:ln/>
        </p:spPr>
      </p:sp>
      <p:sp>
        <p:nvSpPr>
          <p:cNvPr id="11" name="Shape 8"/>
          <p:cNvSpPr/>
          <p:nvPr/>
        </p:nvSpPr>
        <p:spPr>
          <a:xfrm>
            <a:off x="6413837" y="4780359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1715" y="4880610"/>
            <a:ext cx="20276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999690" y="475047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Progresión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999690" y="5246013"/>
            <a:ext cx="57929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Reforzar pequeños pasos.</a:t>
            </a:r>
            <a:endParaRPr lang="en-US" sz="1850" dirty="0"/>
          </a:p>
        </p:txBody>
      </p:sp>
      <p:sp>
        <p:nvSpPr>
          <p:cNvPr id="15" name="Shape 12"/>
          <p:cNvSpPr/>
          <p:nvPr/>
        </p:nvSpPr>
        <p:spPr>
          <a:xfrm>
            <a:off x="6921877" y="6630829"/>
            <a:ext cx="837724" cy="30480"/>
          </a:xfrm>
          <a:prstGeom prst="roundRect">
            <a:avLst>
              <a:gd name="adj" fmla="val 1178055"/>
            </a:avLst>
          </a:prstGeom>
          <a:solidFill>
            <a:srgbClr val="DA33BF"/>
          </a:solidFill>
          <a:ln/>
        </p:spPr>
      </p:sp>
      <p:sp>
        <p:nvSpPr>
          <p:cNvPr id="16" name="Shape 13"/>
          <p:cNvSpPr/>
          <p:nvPr/>
        </p:nvSpPr>
        <p:spPr>
          <a:xfrm>
            <a:off x="6413837" y="6376868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81715" y="6477119"/>
            <a:ext cx="20276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999690" y="6346984"/>
            <a:ext cx="282535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Reforzadores Sociales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999690" y="6842522"/>
            <a:ext cx="579298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El amor, la atención y el cariño gustan siempre.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2115" y="756285"/>
            <a:ext cx="7679769" cy="123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800"/>
              </a:lnSpc>
              <a:buNone/>
            </a:pPr>
            <a:r>
              <a:rPr lang="en-US" sz="3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Técnicas Eficaces para la Modificación de Conductas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732115" y="2535674"/>
            <a:ext cx="470654" cy="470654"/>
          </a:xfrm>
          <a:prstGeom prst="roundRect">
            <a:avLst>
              <a:gd name="adj" fmla="val 66670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8800" y="2623304"/>
            <a:ext cx="1771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411843" y="2535674"/>
            <a:ext cx="3055620" cy="615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"Tiempo fuera" o aislamiento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411843" y="3276243"/>
            <a:ext cx="3055620" cy="1338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Breve y en lugar aburrido. Tiempo proporcional a la edad del niño (3 años- 3 minutos, 4 años- 4 minutos…).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676537" y="2535674"/>
            <a:ext cx="470654" cy="470654"/>
          </a:xfrm>
          <a:prstGeom prst="roundRect">
            <a:avLst>
              <a:gd name="adj" fmla="val 66670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23222" y="2623304"/>
            <a:ext cx="1771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5356265" y="2535674"/>
            <a:ext cx="2509599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"Retirada de atención"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5356265" y="2968704"/>
            <a:ext cx="3055620" cy="1338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Ante conductas-problema y refuerzo de conductas positivas ("jugar a pillar buenas conductas").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32115" y="5059323"/>
            <a:ext cx="470654" cy="470654"/>
          </a:xfrm>
          <a:prstGeom prst="roundRect">
            <a:avLst>
              <a:gd name="adj" fmla="val 66670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78800" y="5146953"/>
            <a:ext cx="1771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1411843" y="5059323"/>
            <a:ext cx="2714506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"Retirada de privilegios"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411843" y="5492353"/>
            <a:ext cx="3055620" cy="1004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(TV, chuches, juguetes…): cumplir lo que se dice, ser firmes y constantes.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676537" y="5059323"/>
            <a:ext cx="470654" cy="470654"/>
          </a:xfrm>
          <a:prstGeom prst="roundRect">
            <a:avLst>
              <a:gd name="adj" fmla="val 66670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823222" y="5146953"/>
            <a:ext cx="1771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5356265" y="5059323"/>
            <a:ext cx="3055620" cy="615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"Reparación del daño causado"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5356265" y="5799892"/>
            <a:ext cx="3055620" cy="167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"si rompes, arreglas", "si ensucias, limpias", "si agredes, pides perdón"… Se trata de que las consecuencias sean lógicas y proporcionadas a lo que se hizo.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01115"/>
            <a:ext cx="689991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Qué Hacer y Qué No Hacer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603421"/>
            <a:ext cx="345781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Lo que NO debemos hacer: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1946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Sermones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6614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Gritos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Amenazas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45948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Reproches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Castigos físicos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837724" y="55283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Poner "etiquetas"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837724" y="59950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Contradicción padre/madre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37724" y="64617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Incumplir lo que se acordó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614761" y="2603421"/>
            <a:ext cx="328112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Lo que SÍ debemos hacer: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614761" y="31946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Dar ejemplo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614761" y="36614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Ser coherentes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614761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Ser constantes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139" y="578763"/>
            <a:ext cx="7849910" cy="616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Conclusiones y Reflexiones Finales</a:t>
            </a:r>
            <a:endParaRPr lang="en-US" sz="3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3041" y="1615202"/>
            <a:ext cx="1303020" cy="72782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45850" y="1847017"/>
            <a:ext cx="157401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4885730" y="1824871"/>
            <a:ext cx="1294686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PACIENCIA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4728448" y="2359700"/>
            <a:ext cx="9115425" cy="11430"/>
          </a:xfrm>
          <a:prstGeom prst="roundRect">
            <a:avLst>
              <a:gd name="adj" fmla="val 2753088"/>
            </a:avLst>
          </a:prstGeom>
          <a:solidFill>
            <a:srgbClr val="2D4DF2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531" y="2395418"/>
            <a:ext cx="2606040" cy="7278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45731" y="2549604"/>
            <a:ext cx="157401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5537240" y="2605088"/>
            <a:ext cx="1499473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RELAJACIÓN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5379958" y="3139916"/>
            <a:ext cx="8463915" cy="11430"/>
          </a:xfrm>
          <a:prstGeom prst="roundRect">
            <a:avLst>
              <a:gd name="adj" fmla="val 2753088"/>
            </a:avLst>
          </a:prstGeom>
          <a:solidFill>
            <a:srgbClr val="018CE1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021" y="3175635"/>
            <a:ext cx="3909060" cy="72782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45850" y="3329821"/>
            <a:ext cx="157401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050" dirty="0"/>
          </a:p>
        </p:txBody>
      </p:sp>
      <p:sp>
        <p:nvSpPr>
          <p:cNvPr id="13" name="Text 8"/>
          <p:cNvSpPr/>
          <p:nvPr/>
        </p:nvSpPr>
        <p:spPr>
          <a:xfrm>
            <a:off x="6188750" y="3385304"/>
            <a:ext cx="1261943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CLARIDAD</a:t>
            </a:r>
            <a:endParaRPr lang="en-US" sz="1900" dirty="0"/>
          </a:p>
        </p:txBody>
      </p:sp>
      <p:sp>
        <p:nvSpPr>
          <p:cNvPr id="14" name="Shape 9"/>
          <p:cNvSpPr/>
          <p:nvPr/>
        </p:nvSpPr>
        <p:spPr>
          <a:xfrm>
            <a:off x="6031468" y="3920133"/>
            <a:ext cx="7812405" cy="11430"/>
          </a:xfrm>
          <a:prstGeom prst="roundRect">
            <a:avLst>
              <a:gd name="adj" fmla="val 2753088"/>
            </a:avLst>
          </a:prstGeom>
          <a:solidFill>
            <a:srgbClr val="DA33BF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511" y="3955852"/>
            <a:ext cx="5212199" cy="727829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945850" y="4110038"/>
            <a:ext cx="157401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</a:t>
            </a:r>
            <a:endParaRPr lang="en-US" sz="2050" dirty="0"/>
          </a:p>
        </p:txBody>
      </p:sp>
      <p:sp>
        <p:nvSpPr>
          <p:cNvPr id="17" name="Text 11"/>
          <p:cNvSpPr/>
          <p:nvPr/>
        </p:nvSpPr>
        <p:spPr>
          <a:xfrm>
            <a:off x="6840379" y="4165521"/>
            <a:ext cx="1597223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COHERENCIA</a:t>
            </a:r>
            <a:endParaRPr lang="en-US" sz="1900" dirty="0"/>
          </a:p>
        </p:txBody>
      </p:sp>
      <p:sp>
        <p:nvSpPr>
          <p:cNvPr id="18" name="Shape 12"/>
          <p:cNvSpPr/>
          <p:nvPr/>
        </p:nvSpPr>
        <p:spPr>
          <a:xfrm>
            <a:off x="6683097" y="4700349"/>
            <a:ext cx="7160776" cy="11430"/>
          </a:xfrm>
          <a:prstGeom prst="roundRect">
            <a:avLst>
              <a:gd name="adj" fmla="val 2753088"/>
            </a:avLst>
          </a:prstGeom>
          <a:solidFill>
            <a:srgbClr val="2D4DF2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01" y="4736068"/>
            <a:ext cx="6515219" cy="727829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945850" y="4890254"/>
            <a:ext cx="157401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5</a:t>
            </a:r>
            <a:endParaRPr lang="en-US" sz="2050" dirty="0"/>
          </a:p>
        </p:txBody>
      </p:sp>
      <p:sp>
        <p:nvSpPr>
          <p:cNvPr id="21" name="Text 14"/>
          <p:cNvSpPr/>
          <p:nvPr/>
        </p:nvSpPr>
        <p:spPr>
          <a:xfrm>
            <a:off x="7491889" y="4945737"/>
            <a:ext cx="1813084" cy="308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COMPRENSIÓN</a:t>
            </a:r>
            <a:endParaRPr lang="en-US" sz="1900" dirty="0"/>
          </a:p>
        </p:txBody>
      </p:sp>
      <p:sp>
        <p:nvSpPr>
          <p:cNvPr id="22" name="Text 15"/>
          <p:cNvSpPr/>
          <p:nvPr/>
        </p:nvSpPr>
        <p:spPr>
          <a:xfrm>
            <a:off x="734139" y="5699879"/>
            <a:ext cx="13162121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"Ingredientes" necesarios: PACIENCIA, RELAJACIÓN, CLARIDAD, COHERENCIA, COMPRENSIÓN, CONTROL, CONSTANCIA.</a:t>
            </a:r>
            <a:endParaRPr lang="en-US" sz="1650" dirty="0"/>
          </a:p>
        </p:txBody>
      </p:sp>
      <p:sp>
        <p:nvSpPr>
          <p:cNvPr id="23" name="Text 16"/>
          <p:cNvSpPr/>
          <p:nvPr/>
        </p:nvSpPr>
        <p:spPr>
          <a:xfrm>
            <a:off x="1048703" y="6507480"/>
            <a:ext cx="12847558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"Dime y lo olvido, enséñame y lo recuerdo, involúcrame y lo aprendo". (B. Franklin)</a:t>
            </a:r>
            <a:endParaRPr lang="en-US" sz="1650" dirty="0"/>
          </a:p>
        </p:txBody>
      </p:sp>
      <p:sp>
        <p:nvSpPr>
          <p:cNvPr id="24" name="Shape 17"/>
          <p:cNvSpPr/>
          <p:nvPr/>
        </p:nvSpPr>
        <p:spPr>
          <a:xfrm>
            <a:off x="734139" y="6271498"/>
            <a:ext cx="22860" cy="807601"/>
          </a:xfrm>
          <a:prstGeom prst="rect">
            <a:avLst/>
          </a:prstGeom>
          <a:solidFill>
            <a:srgbClr val="2D4DF2"/>
          </a:solidFill>
          <a:ln/>
        </p:spPr>
      </p:sp>
      <p:sp>
        <p:nvSpPr>
          <p:cNvPr id="25" name="Text 18"/>
          <p:cNvSpPr/>
          <p:nvPr/>
        </p:nvSpPr>
        <p:spPr>
          <a:xfrm>
            <a:off x="734139" y="7315081"/>
            <a:ext cx="13162121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"Ayudando a crecer en armonía"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72AC7B4892D5C439CECFF0AD16026D2" ma:contentTypeVersion="8" ma:contentTypeDescription="Crear nuevo documento." ma:contentTypeScope="" ma:versionID="332f39e217d933bf38f192a9c0965f07">
  <xsd:schema xmlns:xsd="http://www.w3.org/2001/XMLSchema" xmlns:xs="http://www.w3.org/2001/XMLSchema" xmlns:p="http://schemas.microsoft.com/office/2006/metadata/properties" xmlns:ns2="e0a0a0aa-456a-469c-9006-562e55e5595f" targetNamespace="http://schemas.microsoft.com/office/2006/metadata/properties" ma:root="true" ma:fieldsID="0500e3dc3735e0fd1e84663c38da5124" ns2:_="">
    <xsd:import namespace="e0a0a0aa-456a-469c-9006-562e55e55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a0a0aa-456a-469c-9006-562e55e559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C8AA34-3CA7-4979-A43F-4D5EF3E34BE8}"/>
</file>

<file path=customXml/itemProps2.xml><?xml version="1.0" encoding="utf-8"?>
<ds:datastoreItem xmlns:ds="http://schemas.openxmlformats.org/officeDocument/2006/customXml" ds:itemID="{E9D3C8BD-BBFA-44F1-BD5E-3F673480F972}"/>
</file>

<file path=customXml/itemProps3.xml><?xml version="1.0" encoding="utf-8"?>
<ds:datastoreItem xmlns:ds="http://schemas.openxmlformats.org/officeDocument/2006/customXml" ds:itemID="{2918BDE3-B5D9-4919-9350-08711847CAD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2024-12-13T10:07:17Z</dcterms:created>
  <dcterms:modified xsi:type="dcterms:W3CDTF">2024-12-13T10:07:17Z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0x010100C72AC7B4892D5C439CECFF0AD16026D2</vt:lpwstr>
  </property>
</Properties>
</file>